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257" r:id="rId5"/>
    <p:sldId id="1773" r:id="rId6"/>
    <p:sldId id="1774" r:id="rId7"/>
    <p:sldId id="259" r:id="rId8"/>
    <p:sldId id="267" r:id="rId9"/>
    <p:sldId id="1775" r:id="rId10"/>
    <p:sldId id="1776" r:id="rId11"/>
    <p:sldId id="1777" r:id="rId12"/>
    <p:sldId id="28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32" y="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59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0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95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762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9928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8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567AD2-B3E4-40F1-B2AD-132A7A3A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AB546598-C13F-42E1-977E-A5BE87B494DB}"/>
              </a:ext>
            </a:extLst>
          </p:cNvPr>
          <p:cNvSpPr txBox="1"/>
          <p:nvPr/>
        </p:nvSpPr>
        <p:spPr>
          <a:xfrm>
            <a:off x="800026" y="2828836"/>
            <a:ext cx="6966436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Project Capstone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Prediction Students adaptability Level Online Education</a:t>
            </a:r>
            <a:endParaRPr lang="ko-KR" altLang="en-US" sz="2000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C456D66-7158-4A5C-A0BE-F95466E17B27}"/>
              </a:ext>
            </a:extLst>
          </p:cNvPr>
          <p:cNvSpPr txBox="1"/>
          <p:nvPr/>
        </p:nvSpPr>
        <p:spPr>
          <a:xfrm>
            <a:off x="1693872" y="4538377"/>
            <a:ext cx="3118831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Dicky </a:t>
            </a:r>
            <a:r>
              <a:rPr lang="en-US" altLang="ko-KR" sz="1867" dirty="0" err="1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Wahyudi</a:t>
            </a:r>
            <a:endParaRPr lang="en-US" altLang="ko-KR" sz="1867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  <a:p>
            <a:pPr algn="ctr"/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Dodi </a:t>
            </a:r>
            <a:r>
              <a:rPr lang="en-US" altLang="ko-KR" sz="1867" dirty="0" err="1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Syahputra</a:t>
            </a:r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 Panjaitan</a:t>
            </a:r>
            <a:endParaRPr lang="ko-KR" altLang="en-US" sz="1867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D1589-A725-44AB-AF32-260736B82A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14" y="4011693"/>
            <a:ext cx="7879104" cy="48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25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extLst>
    <p:ext uri="{E180D4A7-C9FB-4DFB-919C-405C955672EB}">
      <p14:showEvtLst xmlns:p14="http://schemas.microsoft.com/office/powerpoint/2010/main">
        <p14:playEvt time="633" objId="1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3667871" y="417227"/>
            <a:ext cx="4856257" cy="1845247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Test Integration to Web </a:t>
              </a:r>
            </a:p>
          </p:txBody>
        </p:sp>
      </p:grpSp>
      <p:sp>
        <p:nvSpPr>
          <p:cNvPr id="2" name="文本框 11">
            <a:extLst>
              <a:ext uri="{FF2B5EF4-FFF2-40B4-BE49-F238E27FC236}">
                <a16:creationId xmlns:a16="http://schemas.microsoft.com/office/drawing/2014/main" id="{A9FCE75A-E669-CA86-64A6-BA1B501DF63D}"/>
              </a:ext>
            </a:extLst>
          </p:cNvPr>
          <p:cNvSpPr txBox="1"/>
          <p:nvPr/>
        </p:nvSpPr>
        <p:spPr>
          <a:xfrm>
            <a:off x="660400" y="4421294"/>
            <a:ext cx="517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Test pada web</a:t>
            </a:r>
            <a:endParaRPr lang="zh-CN" altLang="en-US" sz="16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687D7805-0571-D455-F27B-45B00A48CCF1}"/>
              </a:ext>
            </a:extLst>
          </p:cNvPr>
          <p:cNvSpPr txBox="1"/>
          <p:nvPr/>
        </p:nvSpPr>
        <p:spPr>
          <a:xfrm>
            <a:off x="6356350" y="3090446"/>
            <a:ext cx="517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solidFill>
                  <a:schemeClr val="bg1"/>
                </a:solidFill>
                <a:sym typeface="+mn-lt"/>
              </a:rPr>
              <a:t>Hasil test </a:t>
            </a:r>
            <a:r>
              <a:rPr lang="en-US" altLang="en-US" sz="1600" dirty="0" err="1">
                <a:solidFill>
                  <a:schemeClr val="bg1"/>
                </a:solidFill>
                <a:sym typeface="+mn-lt"/>
              </a:rPr>
              <a:t>berjalan</a:t>
            </a:r>
            <a:r>
              <a:rPr lang="en-US" altLang="en-US" sz="1600" dirty="0">
                <a:solidFill>
                  <a:schemeClr val="bg1"/>
                </a:solidFill>
                <a:sym typeface="+mn-lt"/>
              </a:rPr>
              <a:t> pada Visual studio code</a:t>
            </a:r>
            <a:r>
              <a:rPr lang="en-US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77264-87D7-0385-6098-50DD9D91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4"/>
          <a:stretch/>
        </p:blipFill>
        <p:spPr>
          <a:xfrm>
            <a:off x="660400" y="1339851"/>
            <a:ext cx="5175250" cy="3081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ECFCC-801F-3A52-A892-13BA29CB1C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32"/>
          <a:stretch/>
        </p:blipFill>
        <p:spPr>
          <a:xfrm>
            <a:off x="6356350" y="3429000"/>
            <a:ext cx="5175250" cy="3130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267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567AD2-B3E4-40F1-B2AD-132A7A3A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5C7C57-BFBD-4935-A19E-C1FAE6C676FE}"/>
              </a:ext>
            </a:extLst>
          </p:cNvPr>
          <p:cNvSpPr txBox="1"/>
          <p:nvPr/>
        </p:nvSpPr>
        <p:spPr>
          <a:xfrm>
            <a:off x="1063390" y="2668087"/>
            <a:ext cx="61842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 you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9CA78F-1A96-4CB8-8C3D-8ED96A35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14" y="4011693"/>
            <a:ext cx="7879104" cy="48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1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169">
        <p14:glitter pattern="hexagon"/>
      </p:transition>
    </mc:Choice>
    <mc:Fallback>
      <p:transition spd="slow" advTm="2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5B373F-FE05-496E-9D5E-332A4C81BF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E6A7CB-F332-44E6-B24F-34F488D8C460}"/>
              </a:ext>
            </a:extLst>
          </p:cNvPr>
          <p:cNvGrpSpPr/>
          <p:nvPr/>
        </p:nvGrpSpPr>
        <p:grpSpPr>
          <a:xfrm>
            <a:off x="353614" y="3253572"/>
            <a:ext cx="7879104" cy="1228189"/>
            <a:chOff x="353614" y="3266104"/>
            <a:chExt cx="7879104" cy="12281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3245214-CE3D-4D48-8CA5-D791F5B55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614" y="4011693"/>
              <a:ext cx="7879104" cy="4826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7FB46AE-7348-4024-9F7D-7EE17A9D721A}"/>
                </a:ext>
              </a:extLst>
            </p:cNvPr>
            <p:cNvSpPr txBox="1"/>
            <p:nvPr/>
          </p:nvSpPr>
          <p:spPr>
            <a:xfrm>
              <a:off x="635000" y="3266104"/>
              <a:ext cx="629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" name="组合 23">
            <a:extLst>
              <a:ext uri="{FF2B5EF4-FFF2-40B4-BE49-F238E27FC236}">
                <a16:creationId xmlns:a16="http://schemas.microsoft.com/office/drawing/2014/main" id="{86B029B6-F001-73B4-F551-663869C45ED8}"/>
              </a:ext>
            </a:extLst>
          </p:cNvPr>
          <p:cNvGrpSpPr/>
          <p:nvPr/>
        </p:nvGrpSpPr>
        <p:grpSpPr>
          <a:xfrm>
            <a:off x="353614" y="917152"/>
            <a:ext cx="5208594" cy="1082428"/>
            <a:chOff x="5282611" y="842341"/>
            <a:chExt cx="5767313" cy="1382409"/>
          </a:xfrm>
        </p:grpSpPr>
        <p:pic>
          <p:nvPicPr>
            <p:cNvPr id="5" name="图片 24">
              <a:extLst>
                <a:ext uri="{FF2B5EF4-FFF2-40B4-BE49-F238E27FC236}">
                  <a16:creationId xmlns:a16="http://schemas.microsoft.com/office/drawing/2014/main" id="{9A09FADB-5036-506F-05F8-4287A5FAA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DDD6A1A-0A60-8275-D987-CD0EF3FFB308}"/>
                </a:ext>
              </a:extLst>
            </p:cNvPr>
            <p:cNvSpPr txBox="1"/>
            <p:nvPr/>
          </p:nvSpPr>
          <p:spPr>
            <a:xfrm>
              <a:off x="5282611" y="1120818"/>
              <a:ext cx="5767313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Apa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</a:t>
              </a:r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itu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Machine Learning?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7" name="文本框 11">
            <a:extLst>
              <a:ext uri="{FF2B5EF4-FFF2-40B4-BE49-F238E27FC236}">
                <a16:creationId xmlns:a16="http://schemas.microsoft.com/office/drawing/2014/main" id="{F8634D5E-C28A-8EC1-4C40-A1D9622C6330}"/>
              </a:ext>
            </a:extLst>
          </p:cNvPr>
          <p:cNvSpPr txBox="1"/>
          <p:nvPr/>
        </p:nvSpPr>
        <p:spPr>
          <a:xfrm>
            <a:off x="652813" y="1985177"/>
            <a:ext cx="65805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Machine Learning (ML)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adalah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bagian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dari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Artificial Intelligence (AI),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yaitu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membuat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AI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menyelesaikan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tugas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tanpa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diberi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instruksi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khusus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.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Intinya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,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tentang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mengajari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mesin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cara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belajar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!</a:t>
            </a:r>
            <a:r>
              <a:rPr lang="en-US" altLang="en-US" sz="2500" dirty="0">
                <a:latin typeface="Berlin Sans FB" panose="020E0602020502020306" pitchFamily="34" charset="0"/>
              </a:rPr>
              <a:t>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0E19940-2C68-B680-6450-E9AFA53C7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42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14:shred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23">
            <a:extLst>
              <a:ext uri="{FF2B5EF4-FFF2-40B4-BE49-F238E27FC236}">
                <a16:creationId xmlns:a16="http://schemas.microsoft.com/office/drawing/2014/main" id="{627AAB04-711D-EEA4-2287-9A2CBE594833}"/>
              </a:ext>
            </a:extLst>
          </p:cNvPr>
          <p:cNvGrpSpPr/>
          <p:nvPr/>
        </p:nvGrpSpPr>
        <p:grpSpPr>
          <a:xfrm>
            <a:off x="3395243" y="1129342"/>
            <a:ext cx="7631105" cy="1087055"/>
            <a:chOff x="4856792" y="836432"/>
            <a:chExt cx="5767314" cy="1388318"/>
          </a:xfrm>
        </p:grpSpPr>
        <p:pic>
          <p:nvPicPr>
            <p:cNvPr id="12" name="图片 24">
              <a:extLst>
                <a:ext uri="{FF2B5EF4-FFF2-40B4-BE49-F238E27FC236}">
                  <a16:creationId xmlns:a16="http://schemas.microsoft.com/office/drawing/2014/main" id="{21F582C2-3D93-1461-A1D5-7050B62FE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F1C35C08-1954-EFE1-D5EA-7184BCDDFAE2}"/>
                </a:ext>
              </a:extLst>
            </p:cNvPr>
            <p:cNvSpPr txBox="1"/>
            <p:nvPr/>
          </p:nvSpPr>
          <p:spPr>
            <a:xfrm>
              <a:off x="4856792" y="836432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Latar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</a:t>
              </a:r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Belakang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14" name="文本框 11">
            <a:extLst>
              <a:ext uri="{FF2B5EF4-FFF2-40B4-BE49-F238E27FC236}">
                <a16:creationId xmlns:a16="http://schemas.microsoft.com/office/drawing/2014/main" id="{05F014ED-8986-F192-B9C1-5AC85F2B68E9}"/>
              </a:ext>
            </a:extLst>
          </p:cNvPr>
          <p:cNvSpPr txBox="1"/>
          <p:nvPr/>
        </p:nvSpPr>
        <p:spPr>
          <a:xfrm>
            <a:off x="4445765" y="2006916"/>
            <a:ext cx="658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Populernya pendidikan berbasis online di seluruh dunia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3F1F644D-154E-10D9-E2A5-09D79B6720EC}"/>
              </a:ext>
            </a:extLst>
          </p:cNvPr>
          <p:cNvSpPr txBox="1"/>
          <p:nvPr/>
        </p:nvSpPr>
        <p:spPr>
          <a:xfrm>
            <a:off x="4445764" y="2905014"/>
            <a:ext cx="6580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Tingkat adaptabilitas terhadap lingkungan pembelajaran online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7B8D5E53-544D-81FA-2789-57C37CD7FF3A}"/>
              </a:ext>
            </a:extLst>
          </p:cNvPr>
          <p:cNvSpPr txBox="1"/>
          <p:nvPr/>
        </p:nvSpPr>
        <p:spPr>
          <a:xfrm>
            <a:off x="4445763" y="3803112"/>
            <a:ext cx="658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Faktor yang mempengaruhi dalam beradaptasi dalam lingkungan pembelajaran online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39A45399-5AEC-8BA4-FCA0-34D4ACE0BB18}"/>
              </a:ext>
            </a:extLst>
          </p:cNvPr>
          <p:cNvSpPr txBox="1"/>
          <p:nvPr/>
        </p:nvSpPr>
        <p:spPr>
          <a:xfrm>
            <a:off x="4450265" y="4701210"/>
            <a:ext cx="657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Tingkat adaptabilitas terhadap lingkungan pembelajaran online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314727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23">
            <a:extLst>
              <a:ext uri="{FF2B5EF4-FFF2-40B4-BE49-F238E27FC236}">
                <a16:creationId xmlns:a16="http://schemas.microsoft.com/office/drawing/2014/main" id="{13B50517-1E83-412C-A3CD-59911F5078F8}"/>
              </a:ext>
            </a:extLst>
          </p:cNvPr>
          <p:cNvGrpSpPr/>
          <p:nvPr/>
        </p:nvGrpSpPr>
        <p:grpSpPr>
          <a:xfrm>
            <a:off x="6603007" y="1830686"/>
            <a:ext cx="4916886" cy="1134764"/>
            <a:chOff x="6908101" y="775501"/>
            <a:chExt cx="3716005" cy="1449249"/>
          </a:xfrm>
        </p:grpSpPr>
        <p:pic>
          <p:nvPicPr>
            <p:cNvPr id="4" name="图片 24">
              <a:extLst>
                <a:ext uri="{FF2B5EF4-FFF2-40B4-BE49-F238E27FC236}">
                  <a16:creationId xmlns:a16="http://schemas.microsoft.com/office/drawing/2014/main" id="{3C4B98C7-83F1-95F3-D5BD-330ED893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5" name="文本框 27">
              <a:extLst>
                <a:ext uri="{FF2B5EF4-FFF2-40B4-BE49-F238E27FC236}">
                  <a16:creationId xmlns:a16="http://schemas.microsoft.com/office/drawing/2014/main" id="{DD5EFF01-7E6F-A29C-7ACB-A81F835CFC9A}"/>
                </a:ext>
              </a:extLst>
            </p:cNvPr>
            <p:cNvSpPr txBox="1"/>
            <p:nvPr/>
          </p:nvSpPr>
          <p:spPr>
            <a:xfrm>
              <a:off x="7078090" y="775501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Ide/Solusi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6" name="文本框 11">
            <a:extLst>
              <a:ext uri="{FF2B5EF4-FFF2-40B4-BE49-F238E27FC236}">
                <a16:creationId xmlns:a16="http://schemas.microsoft.com/office/drawing/2014/main" id="{B4FFEEE4-0F87-0537-0D3B-0569236CA266}"/>
              </a:ext>
            </a:extLst>
          </p:cNvPr>
          <p:cNvSpPr txBox="1"/>
          <p:nvPr/>
        </p:nvSpPr>
        <p:spPr>
          <a:xfrm>
            <a:off x="4939309" y="3021280"/>
            <a:ext cx="6580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solidFill>
                  <a:schemeClr val="bg1"/>
                </a:solidFill>
              </a:rPr>
              <a:t>Membuat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sistem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prediksi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menganalisis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usia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jenis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kelamin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lokasi</a:t>
            </a:r>
            <a:r>
              <a:rPr lang="en-ID" sz="2000" dirty="0">
                <a:solidFill>
                  <a:schemeClr val="bg1"/>
                </a:solidFill>
              </a:rPr>
              <a:t>, dan </a:t>
            </a:r>
            <a:r>
              <a:rPr lang="en-ID" sz="2000" dirty="0" err="1">
                <a:solidFill>
                  <a:schemeClr val="bg1"/>
                </a:solidFill>
              </a:rPr>
              <a:t>faktor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lainnya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melalui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pemanfaatan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Kecerdasan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Buatan</a:t>
            </a:r>
            <a:r>
              <a:rPr lang="en-ID" sz="2000" dirty="0">
                <a:solidFill>
                  <a:schemeClr val="bg1"/>
                </a:solidFill>
              </a:rPr>
              <a:t> (AI) dan Machine Learning</a:t>
            </a:r>
            <a:endParaRPr lang="zh-CN" altLang="en-US" sz="20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5419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23">
            <a:extLst>
              <a:ext uri="{FF2B5EF4-FFF2-40B4-BE49-F238E27FC236}">
                <a16:creationId xmlns:a16="http://schemas.microsoft.com/office/drawing/2014/main" id="{13B50517-1E83-412C-A3CD-59911F5078F8}"/>
              </a:ext>
            </a:extLst>
          </p:cNvPr>
          <p:cNvGrpSpPr/>
          <p:nvPr/>
        </p:nvGrpSpPr>
        <p:grpSpPr>
          <a:xfrm>
            <a:off x="6603007" y="1830686"/>
            <a:ext cx="4916886" cy="1134764"/>
            <a:chOff x="6908101" y="775501"/>
            <a:chExt cx="3716005" cy="1449249"/>
          </a:xfrm>
        </p:grpSpPr>
        <p:pic>
          <p:nvPicPr>
            <p:cNvPr id="4" name="图片 24">
              <a:extLst>
                <a:ext uri="{FF2B5EF4-FFF2-40B4-BE49-F238E27FC236}">
                  <a16:creationId xmlns:a16="http://schemas.microsoft.com/office/drawing/2014/main" id="{3C4B98C7-83F1-95F3-D5BD-330ED893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5" name="文本框 27">
              <a:extLst>
                <a:ext uri="{FF2B5EF4-FFF2-40B4-BE49-F238E27FC236}">
                  <a16:creationId xmlns:a16="http://schemas.microsoft.com/office/drawing/2014/main" id="{DD5EFF01-7E6F-A29C-7ACB-A81F835CFC9A}"/>
                </a:ext>
              </a:extLst>
            </p:cNvPr>
            <p:cNvSpPr txBox="1"/>
            <p:nvPr/>
          </p:nvSpPr>
          <p:spPr>
            <a:xfrm>
              <a:off x="7078090" y="775501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Tujuan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6" name="文本框 11">
            <a:extLst>
              <a:ext uri="{FF2B5EF4-FFF2-40B4-BE49-F238E27FC236}">
                <a16:creationId xmlns:a16="http://schemas.microsoft.com/office/drawing/2014/main" id="{B4FFEEE4-0F87-0537-0D3B-0569236CA266}"/>
              </a:ext>
            </a:extLst>
          </p:cNvPr>
          <p:cNvSpPr txBox="1"/>
          <p:nvPr/>
        </p:nvSpPr>
        <p:spPr>
          <a:xfrm>
            <a:off x="4939309" y="3021280"/>
            <a:ext cx="6580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Tujuan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dari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pembuatan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aplikasi</a:t>
            </a:r>
            <a:r>
              <a:rPr lang="en-ID" sz="2000" dirty="0"/>
              <a:t> </a:t>
            </a:r>
            <a:r>
              <a:rPr lang="en-ID" sz="2000" dirty="0" err="1">
                <a:solidFill>
                  <a:schemeClr val="bg1"/>
                </a:solidFill>
              </a:rPr>
              <a:t>kecerdasan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buatan</a:t>
            </a:r>
            <a:r>
              <a:rPr lang="en-ID" sz="2000" dirty="0">
                <a:solidFill>
                  <a:schemeClr val="bg1"/>
                </a:solidFill>
              </a:rPr>
              <a:t> (AI) dan Machine Learning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menganalisis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tingkat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adaptabilitas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siswa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terhadap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lingkungan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pembelajaran</a:t>
            </a:r>
            <a:r>
              <a:rPr lang="en-ID" sz="2000" dirty="0">
                <a:solidFill>
                  <a:schemeClr val="bg1"/>
                </a:solidFill>
              </a:rPr>
              <a:t> online.</a:t>
            </a:r>
            <a:endParaRPr lang="zh-CN" altLang="en-US" sz="20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088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3732709" y="413372"/>
            <a:ext cx="4726582" cy="1067375"/>
            <a:chOff x="3937993" y="342486"/>
            <a:chExt cx="4726582" cy="10673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3999134" y="342486"/>
              <a:ext cx="4347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Flowchart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2050" name="Picture 2" descr="Architecture Components">
            <a:extLst>
              <a:ext uri="{FF2B5EF4-FFF2-40B4-BE49-F238E27FC236}">
                <a16:creationId xmlns:a16="http://schemas.microsoft.com/office/drawing/2014/main" id="{CB8A3610-33FA-C7FC-6E48-C16F82DE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0" y="1674420"/>
            <a:ext cx="8946540" cy="3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610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1590451" y="278989"/>
            <a:ext cx="9011099" cy="1845247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Experiment Summary &amp; Pipeline Comparison </a:t>
              </a:r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1273F04D-89A5-3A17-1437-84A6AA9FA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17061" r="229" b="6016"/>
          <a:stretch/>
        </p:blipFill>
        <p:spPr bwMode="auto">
          <a:xfrm>
            <a:off x="660400" y="1516330"/>
            <a:ext cx="5175250" cy="290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F2165FE-1899-B551-ECE5-E9B4B0A06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5" b="6183"/>
          <a:stretch/>
        </p:blipFill>
        <p:spPr bwMode="auto">
          <a:xfrm>
            <a:off x="6356350" y="3429000"/>
            <a:ext cx="5175250" cy="290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A9FCE75A-E669-CA86-64A6-BA1B501DF63D}"/>
              </a:ext>
            </a:extLst>
          </p:cNvPr>
          <p:cNvSpPr txBox="1"/>
          <p:nvPr/>
        </p:nvSpPr>
        <p:spPr>
          <a:xfrm>
            <a:off x="660400" y="4421294"/>
            <a:ext cx="517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Relationship Map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adalah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hasil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dari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beberapa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model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algoritma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dan pipeline</a:t>
            </a:r>
            <a:endParaRPr lang="zh-CN" altLang="en-US" sz="16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687D7805-0571-D455-F27B-45B00A48CCF1}"/>
              </a:ext>
            </a:extLst>
          </p:cNvPr>
          <p:cNvSpPr txBox="1"/>
          <p:nvPr/>
        </p:nvSpPr>
        <p:spPr>
          <a:xfrm>
            <a:off x="6356350" y="2837875"/>
            <a:ext cx="517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Metric chart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adalah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chart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untuk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melihat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peringkat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setiap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model</a:t>
            </a:r>
            <a:endParaRPr lang="zh-CN" altLang="en-US" sz="16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09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2129977" y="228600"/>
            <a:ext cx="7932047" cy="1845247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Model Information &amp; Feature Summary </a:t>
              </a:r>
            </a:p>
          </p:txBody>
        </p:sp>
      </p:grpSp>
      <p:sp>
        <p:nvSpPr>
          <p:cNvPr id="2" name="文本框 11">
            <a:extLst>
              <a:ext uri="{FF2B5EF4-FFF2-40B4-BE49-F238E27FC236}">
                <a16:creationId xmlns:a16="http://schemas.microsoft.com/office/drawing/2014/main" id="{A9FCE75A-E669-CA86-64A6-BA1B501DF63D}"/>
              </a:ext>
            </a:extLst>
          </p:cNvPr>
          <p:cNvSpPr txBox="1"/>
          <p:nvPr/>
        </p:nvSpPr>
        <p:spPr>
          <a:xfrm>
            <a:off x="660400" y="4421294"/>
            <a:ext cx="5175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Model information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berisi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informasi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sym typeface="+mn-lt"/>
              </a:rPr>
              <a:t>dari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model pipeline</a:t>
            </a:r>
            <a:endParaRPr lang="zh-CN" altLang="en-US" sz="16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687D7805-0571-D455-F27B-45B00A48CCF1}"/>
              </a:ext>
            </a:extLst>
          </p:cNvPr>
          <p:cNvSpPr txBox="1"/>
          <p:nvPr/>
        </p:nvSpPr>
        <p:spPr>
          <a:xfrm>
            <a:off x="6356350" y="2359276"/>
            <a:ext cx="51752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Feature summary </a:t>
            </a:r>
            <a:r>
              <a:rPr lang="en-US" altLang="zh-CN" sz="1600" dirty="0" err="1">
                <a:solidFill>
                  <a:srgbClr val="E8EAED"/>
                </a:solidFill>
                <a:sym typeface="+mn-lt"/>
              </a:rPr>
              <a:t>m</a:t>
            </a:r>
            <a:r>
              <a:rPr lang="en-US" altLang="en-US" sz="1600" dirty="0" err="1">
                <a:solidFill>
                  <a:srgbClr val="E8EAED"/>
                </a:solidFill>
              </a:rPr>
              <a:t>enampilkan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fitur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baru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apa</a:t>
            </a:r>
            <a:r>
              <a:rPr lang="en-US" altLang="en-US" sz="1600" dirty="0">
                <a:solidFill>
                  <a:srgbClr val="E8EAED"/>
                </a:solidFill>
              </a:rPr>
              <a:t> pun yang </a:t>
            </a:r>
            <a:r>
              <a:rPr lang="en-US" altLang="en-US" sz="1600" dirty="0" err="1">
                <a:solidFill>
                  <a:srgbClr val="E8EAED"/>
                </a:solidFill>
              </a:rPr>
              <a:t>dibuat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selama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pembuatan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alur</a:t>
            </a:r>
            <a:r>
              <a:rPr lang="en-US" altLang="en-US" sz="1600" dirty="0">
                <a:solidFill>
                  <a:srgbClr val="E8EAED"/>
                </a:solidFill>
              </a:rPr>
              <a:t> dan </a:t>
            </a:r>
            <a:r>
              <a:rPr lang="en-US" altLang="en-US" sz="1600" dirty="0" err="1">
                <a:solidFill>
                  <a:srgbClr val="E8EAED"/>
                </a:solidFill>
              </a:rPr>
              <a:t>menunjukkan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kepentingan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relatif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setiap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prediktor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dalam</a:t>
            </a:r>
            <a:r>
              <a:rPr lang="en-US" altLang="en-US" sz="1600" dirty="0">
                <a:solidFill>
                  <a:srgbClr val="E8EAED"/>
                </a:solidFill>
              </a:rPr>
              <a:t> </a:t>
            </a:r>
            <a:r>
              <a:rPr lang="en-US" altLang="en-US" sz="1600" dirty="0" err="1">
                <a:solidFill>
                  <a:srgbClr val="E8EAED"/>
                </a:solidFill>
              </a:rPr>
              <a:t>memperkirakan</a:t>
            </a:r>
            <a:r>
              <a:rPr lang="en-US" altLang="en-US" sz="1600" dirty="0">
                <a:solidFill>
                  <a:srgbClr val="E8EAED"/>
                </a:solidFill>
              </a:rPr>
              <a:t> model</a:t>
            </a:r>
            <a:r>
              <a:rPr lang="en-US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1F78D-2657-CCA0-2006-784F76754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23228" r="9686" b="16095"/>
          <a:stretch/>
        </p:blipFill>
        <p:spPr bwMode="auto">
          <a:xfrm>
            <a:off x="660400" y="1516331"/>
            <a:ext cx="5175250" cy="29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EEE4C77-4CA2-6333-BBF9-205A6387A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2098" r="5416" b="6183"/>
          <a:stretch/>
        </p:blipFill>
        <p:spPr bwMode="auto">
          <a:xfrm>
            <a:off x="6356350" y="3435351"/>
            <a:ext cx="5175250" cy="290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121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4014628" y="359087"/>
            <a:ext cx="4162744" cy="1845247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Deployments &amp; Test </a:t>
              </a:r>
            </a:p>
          </p:txBody>
        </p:sp>
      </p:grpSp>
      <p:sp>
        <p:nvSpPr>
          <p:cNvPr id="2" name="文本框 11">
            <a:extLst>
              <a:ext uri="{FF2B5EF4-FFF2-40B4-BE49-F238E27FC236}">
                <a16:creationId xmlns:a16="http://schemas.microsoft.com/office/drawing/2014/main" id="{A9FCE75A-E669-CA86-64A6-BA1B501DF63D}"/>
              </a:ext>
            </a:extLst>
          </p:cNvPr>
          <p:cNvSpPr txBox="1"/>
          <p:nvPr/>
        </p:nvSpPr>
        <p:spPr>
          <a:xfrm>
            <a:off x="660400" y="4421294"/>
            <a:ext cx="517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Form input data test</a:t>
            </a:r>
            <a:endParaRPr lang="zh-CN" altLang="en-US" sz="16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687D7805-0571-D455-F27B-45B00A48CCF1}"/>
              </a:ext>
            </a:extLst>
          </p:cNvPr>
          <p:cNvSpPr txBox="1"/>
          <p:nvPr/>
        </p:nvSpPr>
        <p:spPr>
          <a:xfrm>
            <a:off x="6356350" y="3090446"/>
            <a:ext cx="517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>
                <a:solidFill>
                  <a:schemeClr val="bg1"/>
                </a:solidFill>
                <a:sym typeface="+mn-lt"/>
              </a:rPr>
              <a:t>Prediction results</a:t>
            </a:r>
            <a:r>
              <a:rPr lang="en-US" altLang="en-US" sz="1600" dirty="0"/>
              <a:t> </a:t>
            </a:r>
            <a:r>
              <a:rPr lang="en-US" altLang="zh-CN" sz="1600" dirty="0">
                <a:solidFill>
                  <a:schemeClr val="bg1"/>
                </a:solidFill>
                <a:sym typeface="+mn-lt"/>
              </a:rPr>
              <a:t> 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7E1414-61E6-A9AC-BF5E-B366A18B5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22098" r="5052" b="5998"/>
          <a:stretch/>
        </p:blipFill>
        <p:spPr bwMode="auto">
          <a:xfrm>
            <a:off x="6356350" y="3429000"/>
            <a:ext cx="5175250" cy="29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77BCBED-41AB-9E6C-DC94-3B3E2DDFF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485" r="3" b="7512"/>
          <a:stretch/>
        </p:blipFill>
        <p:spPr bwMode="auto">
          <a:xfrm>
            <a:off x="660400" y="1516331"/>
            <a:ext cx="5175250" cy="29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73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rippl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4|0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2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heme/theme1.xml><?xml version="1.0" encoding="utf-8"?>
<a:theme xmlns:a="http://schemas.openxmlformats.org/drawingml/2006/main" name="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y23kl5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-www.freeppt7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220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Microsoft YaHei</vt:lpstr>
      <vt:lpstr>Arial</vt:lpstr>
      <vt:lpstr>Berlin Sans FB</vt:lpstr>
      <vt:lpstr>Calibri</vt:lpstr>
      <vt:lpstr>Wingdings</vt:lpstr>
      <vt:lpstr>www.freeppt7.com</vt:lpstr>
      <vt:lpstr>1-www.freeppt7.com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www.freeppt7.com</Manager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www.freeppt7.com</cp:keywords>
  <dc:description>www.freeppt7.com</dc:description>
  <cp:lastModifiedBy>Dedi Kurniawan</cp:lastModifiedBy>
  <cp:revision>56</cp:revision>
  <dcterms:created xsi:type="dcterms:W3CDTF">2021-03-29T07:44:01Z</dcterms:created>
  <dcterms:modified xsi:type="dcterms:W3CDTF">2023-09-22T19:53:00Z</dcterms:modified>
</cp:coreProperties>
</file>